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7" r:id="rId6"/>
    <p:sldId id="261" r:id="rId7"/>
    <p:sldId id="260" r:id="rId8"/>
    <p:sldId id="264" r:id="rId9"/>
    <p:sldId id="265" r:id="rId10"/>
    <p:sldId id="263" r:id="rId11"/>
    <p:sldId id="262" r:id="rId12"/>
    <p:sldId id="266" r:id="rId13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764" autoAdjust="0"/>
    <p:restoredTop sz="94660"/>
  </p:normalViewPr>
  <p:slideViewPr>
    <p:cSldViewPr>
      <p:cViewPr varScale="1">
        <p:scale>
          <a:sx n="86" d="100"/>
          <a:sy n="86" d="100"/>
        </p:scale>
        <p:origin x="-108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895600" y="1752600"/>
            <a:ext cx="56388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886200" y="3505200"/>
            <a:ext cx="4648200" cy="14478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4F33A57-91EF-4A1C-B971-EA27E236E23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 advTm="2500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C076E5F-7F25-4C49-9B70-8D1AD5B9592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 advTm="2500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7050" y="381000"/>
            <a:ext cx="1809750" cy="57451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7800" y="381000"/>
            <a:ext cx="5276850" cy="57451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627D1D9-3642-409E-B8F4-FE1CCEDBCAE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 advTm="2500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071ADF-208E-4659-B14A-CDC7C564E47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 advTm="2500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9EE255-77AB-4DA2-8E94-EE52ECC2EC0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 advTm="2500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05000" y="1600200"/>
            <a:ext cx="33147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72100" y="1600200"/>
            <a:ext cx="33147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5BDC43F-15D3-485D-8DAD-485E05C94D1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 advTm="2500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9657375-F672-4CB9-9D43-2D279207183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 advTm="2500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C9E95BF-A8B5-4689-AD2C-A392EC49816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 advTm="2500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5ACF7D-5D29-48D7-8AB4-A65F445007F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 advTm="2500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DFAB43-0CED-45CD-937A-E3C6331E527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 advTm="2500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7896F5-C0AE-4C21-BF54-9695F3F633B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 advTm="2500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447800" y="381000"/>
            <a:ext cx="7239000" cy="1036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905000" y="1600200"/>
            <a:ext cx="67818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63D07888-CB05-46A0-8181-BDFB4A9FF403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advClick="0" advTm="25000"/>
  <p:txStyles>
    <p:titleStyle>
      <a:lvl1pPr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7200" dirty="0">
                <a:latin typeface="Times New Roman" pitchFamily="18" charset="0"/>
              </a:rPr>
              <a:t>Acids &amp; Bases</a:t>
            </a: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 advClick="0" advTm="500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228600"/>
            <a:ext cx="7239000" cy="1036638"/>
          </a:xfrm>
        </p:spPr>
        <p:txBody>
          <a:bodyPr/>
          <a:lstStyle/>
          <a:p>
            <a:r>
              <a:rPr lang="en-US" sz="4800" dirty="0">
                <a:latin typeface="Times New Roman" pitchFamily="18" charset="0"/>
              </a:rPr>
              <a:t>Test Your Knowledge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828800" y="1219200"/>
            <a:ext cx="7162800" cy="4114800"/>
          </a:xfrm>
        </p:spPr>
        <p:txBody>
          <a:bodyPr/>
          <a:lstStyle/>
          <a:p>
            <a:r>
              <a:rPr lang="en-US" dirty="0"/>
              <a:t>What is the range of an ACID on the pH scale?</a:t>
            </a:r>
          </a:p>
          <a:p>
            <a:pPr>
              <a:buFontTx/>
              <a:buNone/>
            </a:pPr>
            <a:r>
              <a:rPr lang="en-US" dirty="0" err="1"/>
              <a:t>Ans</a:t>
            </a:r>
            <a:r>
              <a:rPr lang="en-US" dirty="0"/>
              <a:t>: 0-7</a:t>
            </a:r>
          </a:p>
          <a:p>
            <a:pPr>
              <a:buFontTx/>
              <a:buNone/>
            </a:pPr>
            <a:endParaRPr lang="en-US" dirty="0"/>
          </a:p>
          <a:p>
            <a:r>
              <a:rPr lang="en-US" dirty="0"/>
              <a:t>What is the range of a BASE and what is another name for a BASE?</a:t>
            </a:r>
          </a:p>
          <a:p>
            <a:pPr>
              <a:buFontTx/>
              <a:buNone/>
            </a:pPr>
            <a:r>
              <a:rPr lang="en-US" dirty="0" err="1"/>
              <a:t>Ans</a:t>
            </a:r>
            <a:r>
              <a:rPr lang="en-US" dirty="0"/>
              <a:t>: 7-14, </a:t>
            </a:r>
            <a:r>
              <a:rPr lang="en-US" dirty="0" smtClean="0"/>
              <a:t>Alkali</a:t>
            </a:r>
          </a:p>
          <a:p>
            <a:pPr>
              <a:buFontTx/>
              <a:buNone/>
            </a:pPr>
            <a:endParaRPr lang="en-US" dirty="0" smtClean="0"/>
          </a:p>
          <a:p>
            <a:pPr>
              <a:buFontTx/>
              <a:buNone/>
            </a:pPr>
            <a:endParaRPr lang="en-US" dirty="0" smtClean="0"/>
          </a:p>
          <a:p>
            <a:pPr>
              <a:buFontTx/>
              <a:buNone/>
            </a:pPr>
            <a:endParaRPr lang="en-US" dirty="0" smtClean="0"/>
          </a:p>
          <a:p>
            <a:pPr>
              <a:buFontTx/>
              <a:buNone/>
            </a:pPr>
            <a:endParaRPr lang="en-US" dirty="0"/>
          </a:p>
        </p:txBody>
      </p:sp>
    </p:spTree>
  </p:cSld>
  <p:clrMapOvr>
    <a:masterClrMapping/>
  </p:clrMapOvr>
  <p:transition advClick="0" advTm="25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05000" y="1600200"/>
            <a:ext cx="7010400" cy="4525963"/>
          </a:xfrm>
        </p:spPr>
        <p:txBody>
          <a:bodyPr/>
          <a:lstStyle/>
          <a:p>
            <a:r>
              <a:rPr lang="en-US" sz="2800" dirty="0"/>
              <a:t>What happens when the pH of a substance is 7?</a:t>
            </a:r>
          </a:p>
          <a:p>
            <a:endParaRPr lang="en-US" sz="2800" dirty="0"/>
          </a:p>
          <a:p>
            <a:pPr>
              <a:buNone/>
            </a:pPr>
            <a:r>
              <a:rPr lang="en-US" sz="2800" dirty="0" smtClean="0"/>
              <a:t>   </a:t>
            </a:r>
            <a:r>
              <a:rPr lang="en-US" sz="2800" dirty="0" err="1" smtClean="0"/>
              <a:t>Ans</a:t>
            </a:r>
            <a:r>
              <a:rPr lang="en-US" sz="2800" dirty="0"/>
              <a:t>: A pH level of 7 indicates a Neutral </a:t>
            </a:r>
            <a:r>
              <a:rPr lang="en-US" sz="2800" dirty="0" smtClean="0"/>
              <a:t>Substance, example - Distilled Water</a:t>
            </a:r>
            <a:r>
              <a:rPr lang="en-US" sz="2800" dirty="0"/>
              <a:t>!</a:t>
            </a: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1600200" y="457200"/>
            <a:ext cx="7239000" cy="1036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Test Your Knowledge</a:t>
            </a:r>
            <a:endParaRPr kumimoji="0" lang="en-US" sz="4800" b="0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imes New Roman" pitchFamily="18" charset="0"/>
              <a:ea typeface="+mj-ea"/>
              <a:cs typeface="+mj-cs"/>
            </a:endParaRPr>
          </a:p>
        </p:txBody>
      </p:sp>
    </p:spTree>
  </p:cSld>
  <p:clrMapOvr>
    <a:masterClrMapping/>
  </p:clrMapOvr>
  <p:transition advClick="0" advTm="25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>
                <a:latin typeface="Times New Roman" pitchFamily="18" charset="0"/>
              </a:rPr>
              <a:t>Today’s </a:t>
            </a:r>
            <a:r>
              <a:rPr lang="en-US" u="sng" dirty="0" smtClean="0">
                <a:latin typeface="Times New Roman" pitchFamily="18" charset="0"/>
              </a:rPr>
              <a:t>Homework</a:t>
            </a:r>
            <a:endParaRPr lang="en-US" u="sng" dirty="0">
              <a:latin typeface="Times New Roman" pitchFamily="18" charset="0"/>
            </a:endParaRP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Test the pH of Pepsi, tap water, </a:t>
            </a:r>
            <a:r>
              <a:rPr lang="en-US" dirty="0" smtClean="0"/>
              <a:t>rain water and </a:t>
            </a:r>
            <a:r>
              <a:rPr lang="en-US" dirty="0"/>
              <a:t>drain cleaner</a:t>
            </a:r>
          </a:p>
          <a:p>
            <a:endParaRPr lang="en-US" dirty="0"/>
          </a:p>
          <a:p>
            <a:pPr>
              <a:buFontTx/>
              <a:buNone/>
            </a:pPr>
            <a:endParaRPr lang="en-US" dirty="0"/>
          </a:p>
          <a:p>
            <a:r>
              <a:rPr lang="en-US" dirty="0"/>
              <a:t>GOOD LUCK!!!</a:t>
            </a:r>
          </a:p>
        </p:txBody>
      </p:sp>
    </p:spTree>
  </p:cSld>
  <p:clrMapOvr>
    <a:masterClrMapping/>
  </p:clrMapOvr>
  <p:transition advClick="0" advTm="2500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u="sng" dirty="0">
                <a:latin typeface="Times New Roman" pitchFamily="18" charset="0"/>
              </a:rPr>
              <a:t>Our Goals for today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To determine the difference between Acids &amp; Bases</a:t>
            </a:r>
          </a:p>
          <a:p>
            <a:endParaRPr lang="en-US" dirty="0"/>
          </a:p>
          <a:p>
            <a:r>
              <a:rPr lang="en-US" dirty="0"/>
              <a:t>Discuss the importance of studying Acids &amp; Bases</a:t>
            </a:r>
          </a:p>
          <a:p>
            <a:endParaRPr lang="en-US" dirty="0"/>
          </a:p>
          <a:p>
            <a:r>
              <a:rPr lang="en-US" dirty="0"/>
              <a:t>Perform an experiment dealing with Acids &amp; Bases</a:t>
            </a:r>
          </a:p>
        </p:txBody>
      </p:sp>
    </p:spTree>
  </p:cSld>
  <p:clrMapOvr>
    <a:masterClrMapping/>
  </p:clrMapOvr>
  <p:transition advClick="0" advTm="15000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>
                <a:latin typeface="Times New Roman" pitchFamily="18" charset="0"/>
              </a:rPr>
              <a:t>What is the pH scale?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00200" y="1371600"/>
            <a:ext cx="2895600" cy="4419600"/>
          </a:xfrm>
        </p:spPr>
        <p:txBody>
          <a:bodyPr/>
          <a:lstStyle/>
          <a:p>
            <a:r>
              <a:rPr lang="en-US"/>
              <a:t>The pH scale measures how </a:t>
            </a:r>
            <a:r>
              <a:rPr lang="en-US" sz="4000" i="1" u="sng"/>
              <a:t>acidic </a:t>
            </a:r>
            <a:r>
              <a:rPr lang="en-US"/>
              <a:t>or </a:t>
            </a:r>
            <a:r>
              <a:rPr lang="en-US" sz="4000" i="1" u="sng"/>
              <a:t>basic</a:t>
            </a:r>
            <a:r>
              <a:rPr lang="en-US" i="1"/>
              <a:t> </a:t>
            </a:r>
            <a:r>
              <a:rPr lang="en-US"/>
              <a:t>a solution is.</a:t>
            </a:r>
          </a:p>
        </p:txBody>
      </p:sp>
      <p:pic>
        <p:nvPicPr>
          <p:cNvPr id="9220" name="Picture 4" descr="phscal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0" y="1295400"/>
            <a:ext cx="4419600" cy="5562600"/>
          </a:xfrm>
          <a:prstGeom prst="rect">
            <a:avLst/>
          </a:prstGeom>
          <a:noFill/>
        </p:spPr>
      </p:pic>
    </p:spTree>
  </p:cSld>
  <p:clrMapOvr>
    <a:masterClrMapping/>
  </p:clrMapOvr>
  <p:transition advClick="0" advTm="25000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>
                <a:latin typeface="Times New Roman" pitchFamily="18" charset="0"/>
              </a:rPr>
              <a:t>The pH scale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05000" y="1600200"/>
            <a:ext cx="6781800" cy="2362200"/>
          </a:xfrm>
        </p:spPr>
        <p:txBody>
          <a:bodyPr/>
          <a:lstStyle/>
          <a:p>
            <a:r>
              <a:rPr lang="en-US" dirty="0"/>
              <a:t>The pH scale is the concentration of hydrogen ions in a given substance.</a:t>
            </a:r>
          </a:p>
        </p:txBody>
      </p:sp>
      <p:sp>
        <p:nvSpPr>
          <p:cNvPr id="10245" name="Rectangle 5"/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10244" name="Object 4"/>
          <p:cNvGraphicFramePr>
            <a:graphicFrameLocks noChangeAspect="1"/>
          </p:cNvGraphicFramePr>
          <p:nvPr/>
        </p:nvGraphicFramePr>
        <p:xfrm>
          <a:off x="2895600" y="3886200"/>
          <a:ext cx="3886200" cy="838200"/>
        </p:xfrm>
        <a:graphic>
          <a:graphicData uri="http://schemas.openxmlformats.org/presentationml/2006/ole">
            <p:oleObj spid="_x0000_s10244" name="Equation" r:id="rId3" imgW="1016000" imgH="228600" progId="Equation.3">
              <p:embed/>
            </p:oleObj>
          </a:graphicData>
        </a:graphic>
      </p:graphicFrame>
    </p:spTree>
  </p:cSld>
  <p:clrMapOvr>
    <a:masterClrMapping/>
  </p:clrMapOvr>
  <p:transition advClick="0" advTm="25000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duotone>
              <a:prstClr val="black"/>
              <a:schemeClr val="tx2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1219200" y="457200"/>
            <a:ext cx="7696200" cy="5772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advClick="0" advTm="25000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u="sng" dirty="0">
                <a:latin typeface="Times New Roman" pitchFamily="18" charset="0"/>
              </a:rPr>
              <a:t>Definitions of Acids and </a:t>
            </a:r>
            <a:r>
              <a:rPr lang="en-US" sz="3600" u="sng" dirty="0" smtClean="0">
                <a:latin typeface="Times New Roman" pitchFamily="18" charset="0"/>
              </a:rPr>
              <a:t>Bases</a:t>
            </a:r>
            <a:br>
              <a:rPr lang="en-US" sz="3600" u="sng" dirty="0" smtClean="0">
                <a:latin typeface="Times New Roman" pitchFamily="18" charset="0"/>
              </a:rPr>
            </a:br>
            <a:r>
              <a:rPr lang="en-US" sz="3600" u="sng" dirty="0" smtClean="0">
                <a:latin typeface="Times New Roman" pitchFamily="18" charset="0"/>
              </a:rPr>
              <a:t>(</a:t>
            </a:r>
            <a:r>
              <a:rPr lang="en-US" sz="3600" u="sng" dirty="0" err="1" smtClean="0">
                <a:latin typeface="Times New Roman" pitchFamily="18" charset="0"/>
              </a:rPr>
              <a:t>Bronsted</a:t>
            </a:r>
            <a:r>
              <a:rPr lang="en-US" sz="3600" u="sng" dirty="0" smtClean="0">
                <a:latin typeface="Times New Roman" pitchFamily="18" charset="0"/>
              </a:rPr>
              <a:t>-Lowry Concept)</a:t>
            </a:r>
            <a:endParaRPr lang="en-US" sz="3600" u="sng" dirty="0">
              <a:latin typeface="Times New Roman" pitchFamily="18" charset="0"/>
            </a:endParaRP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05000" y="1676400"/>
            <a:ext cx="7086600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/>
              <a:t>An acid is a substance </a:t>
            </a:r>
            <a:r>
              <a:rPr lang="en-US" sz="2800" dirty="0" smtClean="0"/>
              <a:t>which can donate a proton [H</a:t>
            </a:r>
            <a:r>
              <a:rPr lang="en-US" sz="2800" baseline="30000" dirty="0" smtClean="0"/>
              <a:t>+</a:t>
            </a:r>
            <a:r>
              <a:rPr lang="en-US" sz="2800" dirty="0" smtClean="0"/>
              <a:t>]</a:t>
            </a:r>
          </a:p>
          <a:p>
            <a:pPr>
              <a:lnSpc>
                <a:spcPct val="90000"/>
              </a:lnSpc>
              <a:buNone/>
            </a:pPr>
            <a:r>
              <a:rPr lang="en-US" sz="2800" dirty="0" smtClean="0"/>
              <a:t> </a:t>
            </a:r>
          </a:p>
          <a:p>
            <a:pPr>
              <a:lnSpc>
                <a:spcPct val="90000"/>
              </a:lnSpc>
            </a:pPr>
            <a:r>
              <a:rPr lang="en-US" sz="2800" dirty="0" smtClean="0"/>
              <a:t>A base/alkali is a substance which can accept a proton [H</a:t>
            </a:r>
            <a:r>
              <a:rPr lang="en-US" sz="2800" baseline="30000" dirty="0" smtClean="0"/>
              <a:t>+</a:t>
            </a:r>
            <a:r>
              <a:rPr lang="en-US" sz="2800" dirty="0" smtClean="0"/>
              <a:t>]</a:t>
            </a:r>
          </a:p>
          <a:p>
            <a:pPr>
              <a:lnSpc>
                <a:spcPct val="90000"/>
              </a:lnSpc>
            </a:pPr>
            <a:endParaRPr lang="en-US" sz="2800" dirty="0" smtClean="0"/>
          </a:p>
          <a:p>
            <a:pPr>
              <a:lnSpc>
                <a:spcPct val="90000"/>
              </a:lnSpc>
              <a:buNone/>
            </a:pPr>
            <a:r>
              <a:rPr lang="en-US" sz="2800" dirty="0" smtClean="0"/>
              <a:t>Note: The term alkali is reserved for those   </a:t>
            </a:r>
          </a:p>
          <a:p>
            <a:pPr>
              <a:lnSpc>
                <a:spcPct val="90000"/>
              </a:lnSpc>
              <a:buNone/>
            </a:pPr>
            <a:r>
              <a:rPr lang="en-US" sz="2800" dirty="0" smtClean="0"/>
              <a:t>          substances that yields hydroxyl ions   </a:t>
            </a:r>
          </a:p>
          <a:p>
            <a:pPr>
              <a:lnSpc>
                <a:spcPct val="90000"/>
              </a:lnSpc>
              <a:buNone/>
            </a:pPr>
            <a:r>
              <a:rPr lang="en-US" sz="2800" dirty="0" smtClean="0"/>
              <a:t>          [OH</a:t>
            </a:r>
            <a:r>
              <a:rPr lang="en-US" sz="2800" baseline="30000" dirty="0" smtClean="0"/>
              <a:t>-</a:t>
            </a:r>
            <a:r>
              <a:rPr lang="en-US" sz="2800" dirty="0" smtClean="0"/>
              <a:t>]</a:t>
            </a:r>
            <a:r>
              <a:rPr lang="en-US" sz="2800" b="1" dirty="0" smtClean="0"/>
              <a:t> </a:t>
            </a:r>
            <a:r>
              <a:rPr lang="en-US" sz="2800" dirty="0" smtClean="0"/>
              <a:t>on dissociation</a:t>
            </a:r>
          </a:p>
        </p:txBody>
      </p:sp>
      <p:sp>
        <p:nvSpPr>
          <p:cNvPr id="12293" name="Rectangle 5"/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2295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12294" name="Object 6"/>
          <p:cNvGraphicFramePr>
            <a:graphicFrameLocks noChangeAspect="1"/>
          </p:cNvGraphicFramePr>
          <p:nvPr/>
        </p:nvGraphicFramePr>
        <p:xfrm>
          <a:off x="0" y="0"/>
          <a:ext cx="428625" cy="228600"/>
        </p:xfrm>
        <a:graphic>
          <a:graphicData uri="http://schemas.openxmlformats.org/presentationml/2006/ole">
            <p:oleObj spid="_x0000_s12294" name="Equation" r:id="rId3" imgW="431613" imgH="228501" progId="Equation.3">
              <p:embed/>
            </p:oleObj>
          </a:graphicData>
        </a:graphic>
      </p:graphicFrame>
      <p:sp>
        <p:nvSpPr>
          <p:cNvPr id="12297" name="Rectangle 9"/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2299" name="Rectangle 11"/>
          <p:cNvSpPr>
            <a:spLocks noChangeArrowheads="1"/>
          </p:cNvSpPr>
          <p:nvPr/>
        </p:nvSpPr>
        <p:spPr bwMode="auto">
          <a:xfrm>
            <a:off x="0" y="33194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</p:spTree>
  </p:cSld>
  <p:clrMapOvr>
    <a:masterClrMapping/>
  </p:clrMapOvr>
  <p:transition advClick="0" advTm="25000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u="sng">
                <a:latin typeface="Times New Roman" pitchFamily="18" charset="0"/>
              </a:rPr>
              <a:t>Identifying Acids and Bases</a:t>
            </a:r>
            <a:endParaRPr lang="en-US" u="sng">
              <a:latin typeface="Times New Roman" pitchFamily="18" charset="0"/>
            </a:endParaRP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05000" y="1676400"/>
            <a:ext cx="7239000" cy="4953000"/>
          </a:xfrm>
        </p:spPr>
        <p:txBody>
          <a:bodyPr/>
          <a:lstStyle/>
          <a:p>
            <a:r>
              <a:rPr lang="en-US" sz="4400" i="1" u="sng" dirty="0"/>
              <a:t>Acids</a:t>
            </a:r>
            <a:r>
              <a:rPr lang="en-US" sz="3600" dirty="0"/>
              <a:t> have a </a:t>
            </a:r>
            <a:r>
              <a:rPr lang="en-US" sz="3600" dirty="0" smtClean="0"/>
              <a:t>pH </a:t>
            </a:r>
            <a:r>
              <a:rPr lang="en-US" sz="3600" dirty="0"/>
              <a:t>from 0-7</a:t>
            </a:r>
          </a:p>
          <a:p>
            <a:r>
              <a:rPr lang="en-US" sz="3600" dirty="0"/>
              <a:t>Lower pH value indicates a stronger acid.</a:t>
            </a:r>
          </a:p>
          <a:p>
            <a:pPr>
              <a:buFontTx/>
              <a:buNone/>
            </a:pPr>
            <a:endParaRPr lang="en-US" sz="3600" dirty="0"/>
          </a:p>
          <a:p>
            <a:r>
              <a:rPr lang="en-US" sz="4400" i="1" u="sng" dirty="0"/>
              <a:t>Bases</a:t>
            </a:r>
            <a:r>
              <a:rPr lang="en-US" sz="3600" dirty="0"/>
              <a:t> have a pH from 7-14</a:t>
            </a:r>
          </a:p>
          <a:p>
            <a:r>
              <a:rPr lang="en-US" sz="3600" dirty="0"/>
              <a:t>Higher pH value indicates a stronger base.</a:t>
            </a:r>
          </a:p>
          <a:p>
            <a:endParaRPr lang="en-US" sz="3600" dirty="0"/>
          </a:p>
        </p:txBody>
      </p:sp>
    </p:spTree>
  </p:cSld>
  <p:clrMapOvr>
    <a:masterClrMapping/>
  </p:clrMapOvr>
  <p:transition advClick="0" advTm="25000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>
                <a:latin typeface="Times New Roman" pitchFamily="18" charset="0"/>
              </a:rPr>
              <a:t>Characteristics Of Acids 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05000" y="1524000"/>
            <a:ext cx="6781800" cy="4876800"/>
          </a:xfrm>
        </p:spPr>
        <p:txBody>
          <a:bodyPr/>
          <a:lstStyle/>
          <a:p>
            <a:pPr marL="609600" indent="-609600">
              <a:buFontTx/>
              <a:buNone/>
            </a:pPr>
            <a:r>
              <a:rPr lang="en-US" sz="3600" dirty="0"/>
              <a:t>Acids can be characterized by:</a:t>
            </a:r>
          </a:p>
          <a:p>
            <a:pPr marL="609600" indent="-609600"/>
            <a:endParaRPr lang="en-US" sz="2800" dirty="0"/>
          </a:p>
          <a:p>
            <a:pPr marL="609600" indent="-609600">
              <a:buFontTx/>
              <a:buAutoNum type="arabicPeriod"/>
            </a:pPr>
            <a:r>
              <a:rPr lang="en-US" sz="2800" dirty="0"/>
              <a:t>A sour </a:t>
            </a:r>
            <a:r>
              <a:rPr lang="en-US" sz="2800" dirty="0" smtClean="0"/>
              <a:t>taste</a:t>
            </a:r>
            <a:endParaRPr lang="en-US" sz="2800" dirty="0"/>
          </a:p>
          <a:p>
            <a:pPr marL="609600" indent="-609600">
              <a:buFontTx/>
              <a:buAutoNum type="arabicPeriod"/>
            </a:pPr>
            <a:endParaRPr lang="en-US" sz="2800" dirty="0"/>
          </a:p>
          <a:p>
            <a:pPr marL="609600" indent="-609600">
              <a:buFontTx/>
              <a:buAutoNum type="arabicPeriod"/>
            </a:pPr>
            <a:r>
              <a:rPr lang="en-US" sz="2800" dirty="0"/>
              <a:t>It turns blue litmus paper red</a:t>
            </a:r>
          </a:p>
          <a:p>
            <a:pPr marL="609600" indent="-609600">
              <a:buFontTx/>
              <a:buAutoNum type="arabicPeriod"/>
            </a:pPr>
            <a:endParaRPr lang="en-US" sz="2800" dirty="0"/>
          </a:p>
          <a:p>
            <a:pPr marL="609600" indent="-609600">
              <a:buFontTx/>
              <a:buAutoNum type="arabicPeriod"/>
            </a:pPr>
            <a:r>
              <a:rPr lang="en-US" sz="2800" dirty="0" smtClean="0"/>
              <a:t>Examples: Lemon </a:t>
            </a:r>
            <a:r>
              <a:rPr lang="en-US" sz="2800" dirty="0"/>
              <a:t>juice (citric acid</a:t>
            </a:r>
            <a:r>
              <a:rPr lang="en-US" sz="2800" dirty="0" smtClean="0"/>
              <a:t>);</a:t>
            </a:r>
          </a:p>
          <a:p>
            <a:pPr marL="609600" indent="-609600">
              <a:buNone/>
            </a:pPr>
            <a:r>
              <a:rPr lang="en-US" sz="2800" dirty="0" smtClean="0"/>
              <a:t>      Orange juice (ascorbic acid);</a:t>
            </a:r>
          </a:p>
          <a:p>
            <a:pPr marL="609600" indent="-609600">
              <a:buNone/>
            </a:pPr>
            <a:r>
              <a:rPr lang="en-US" sz="2800" dirty="0" smtClean="0"/>
              <a:t>      Vinegar (acetic acid) </a:t>
            </a:r>
            <a:endParaRPr lang="en-US" sz="2800" dirty="0"/>
          </a:p>
          <a:p>
            <a:pPr marL="609600" indent="-609600">
              <a:buFontTx/>
              <a:buAutoNum type="arabicPeriod"/>
            </a:pPr>
            <a:endParaRPr lang="en-US" sz="2800" dirty="0"/>
          </a:p>
        </p:txBody>
      </p:sp>
    </p:spTree>
  </p:cSld>
  <p:clrMapOvr>
    <a:masterClrMapping/>
  </p:clrMapOvr>
  <p:transition advClick="0" advTm="25000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304800"/>
            <a:ext cx="7239000" cy="1036638"/>
          </a:xfrm>
        </p:spPr>
        <p:txBody>
          <a:bodyPr/>
          <a:lstStyle/>
          <a:p>
            <a:r>
              <a:rPr lang="en-US" sz="4800" u="sng" dirty="0">
                <a:latin typeface="Times New Roman" pitchFamily="18" charset="0"/>
              </a:rPr>
              <a:t>Characteristics of Bases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05000" y="1447800"/>
            <a:ext cx="7010400" cy="4953000"/>
          </a:xfrm>
        </p:spPr>
        <p:txBody>
          <a:bodyPr/>
          <a:lstStyle/>
          <a:p>
            <a:pPr marL="609600" indent="-609600">
              <a:buFontTx/>
              <a:buNone/>
            </a:pPr>
            <a:r>
              <a:rPr lang="en-US" sz="2800" dirty="0"/>
              <a:t>A Base is characterized by</a:t>
            </a:r>
            <a:r>
              <a:rPr lang="en-US" sz="2800" dirty="0" smtClean="0"/>
              <a:t>:</a:t>
            </a:r>
          </a:p>
          <a:p>
            <a:pPr marL="609600" indent="-609600">
              <a:buFontTx/>
              <a:buAutoNum type="arabicPeriod"/>
            </a:pPr>
            <a:r>
              <a:rPr lang="en-US" sz="2800" dirty="0" smtClean="0"/>
              <a:t>A </a:t>
            </a:r>
            <a:r>
              <a:rPr lang="en-US" sz="2800" dirty="0"/>
              <a:t>bitter </a:t>
            </a:r>
            <a:r>
              <a:rPr lang="en-US" sz="2800" dirty="0" smtClean="0"/>
              <a:t>taste</a:t>
            </a:r>
            <a:endParaRPr lang="en-US" sz="2800" dirty="0"/>
          </a:p>
          <a:p>
            <a:pPr marL="609600" indent="-609600">
              <a:buFontTx/>
              <a:buAutoNum type="arabicPeriod"/>
            </a:pPr>
            <a:endParaRPr lang="en-US" sz="2800" dirty="0"/>
          </a:p>
          <a:p>
            <a:pPr marL="609600" indent="-609600">
              <a:buFontTx/>
              <a:buAutoNum type="arabicPeriod"/>
            </a:pPr>
            <a:r>
              <a:rPr lang="en-US" sz="2800" dirty="0"/>
              <a:t>It feels </a:t>
            </a:r>
            <a:r>
              <a:rPr lang="en-US" sz="2800" dirty="0" smtClean="0"/>
              <a:t>soapy/slippery</a:t>
            </a:r>
            <a:endParaRPr lang="en-US" sz="2800" dirty="0"/>
          </a:p>
          <a:p>
            <a:pPr marL="609600" indent="-609600">
              <a:buFontTx/>
              <a:buAutoNum type="arabicPeriod"/>
            </a:pPr>
            <a:endParaRPr lang="en-US" sz="2800" dirty="0"/>
          </a:p>
          <a:p>
            <a:pPr marL="609600" indent="-609600">
              <a:buFontTx/>
              <a:buAutoNum type="arabicPeriod"/>
            </a:pPr>
            <a:r>
              <a:rPr lang="en-US" sz="2800" dirty="0"/>
              <a:t>It turns Red Litmus </a:t>
            </a:r>
            <a:r>
              <a:rPr lang="en-US" sz="2800" dirty="0" smtClean="0"/>
              <a:t>Blue</a:t>
            </a:r>
          </a:p>
          <a:p>
            <a:pPr marL="609600" indent="-609600">
              <a:buFontTx/>
              <a:buAutoNum type="arabicPeriod"/>
            </a:pPr>
            <a:r>
              <a:rPr lang="en-US" sz="2800" dirty="0" smtClean="0"/>
              <a:t>Examples: Washing soda (sodium carbonate); Baking soda (sodium bicarbonate); Antacid (milk of magnesia) </a:t>
            </a:r>
            <a:endParaRPr lang="en-US" sz="2800" dirty="0"/>
          </a:p>
        </p:txBody>
      </p:sp>
    </p:spTree>
  </p:cSld>
  <p:clrMapOvr>
    <a:masterClrMapping/>
  </p:clrMapOvr>
  <p:transition advClick="0" advTm="25000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otes design template">
  <a:themeElements>
    <a:clrScheme name="Notes design template 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99CCFF"/>
      </a:accent1>
      <a:accent2>
        <a:srgbClr val="CCCCFF"/>
      </a:accent2>
      <a:accent3>
        <a:srgbClr val="FFFFFF"/>
      </a:accent3>
      <a:accent4>
        <a:srgbClr val="000000"/>
      </a:accent4>
      <a:accent5>
        <a:srgbClr val="CAE2FF"/>
      </a:accent5>
      <a:accent6>
        <a:srgbClr val="B9B9E7"/>
      </a:accent6>
      <a:hlink>
        <a:srgbClr val="3333CC"/>
      </a:hlink>
      <a:folHlink>
        <a:srgbClr val="AF67FF"/>
      </a:folHlink>
    </a:clrScheme>
    <a:fontScheme name="Notes design template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Notes design 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tes design templat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tes design templat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tes design templat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tes design templat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tes design templat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tes design templat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tes design templat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tes design templat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tes design templat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tes design templat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tes design templat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Notes design template</Template>
  <TotalTime>359</TotalTime>
  <Words>320</Words>
  <Application>Microsoft PowerPoint</Application>
  <PresentationFormat>On-screen Show (4:3)</PresentationFormat>
  <Paragraphs>60</Paragraphs>
  <Slides>12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4" baseType="lpstr">
      <vt:lpstr>Notes design template</vt:lpstr>
      <vt:lpstr>Equation</vt:lpstr>
      <vt:lpstr>Acids &amp; Bases</vt:lpstr>
      <vt:lpstr>Our Goals for today</vt:lpstr>
      <vt:lpstr>What is the pH scale?</vt:lpstr>
      <vt:lpstr>The pH scale</vt:lpstr>
      <vt:lpstr>Slide 5</vt:lpstr>
      <vt:lpstr>Definitions of Acids and Bases (Bronsted-Lowry Concept)</vt:lpstr>
      <vt:lpstr>Identifying Acids and Bases</vt:lpstr>
      <vt:lpstr>Characteristics Of Acids </vt:lpstr>
      <vt:lpstr>Characteristics of Bases</vt:lpstr>
      <vt:lpstr>Test Your Knowledge</vt:lpstr>
      <vt:lpstr>Slide 11</vt:lpstr>
      <vt:lpstr>Today’s Homework</vt:lpstr>
    </vt:vector>
  </TitlesOfParts>
  <Company>Polytechnic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Acids &amp; Bases</dc:title>
  <dc:creator>Polytechnic University</dc:creator>
  <cp:lastModifiedBy>user</cp:lastModifiedBy>
  <cp:revision>25</cp:revision>
  <cp:lastPrinted>1601-01-01T00:00:00Z</cp:lastPrinted>
  <dcterms:created xsi:type="dcterms:W3CDTF">2005-08-18T15:23:08Z</dcterms:created>
  <dcterms:modified xsi:type="dcterms:W3CDTF">2016-08-27T05:24:29Z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TC010731071033</vt:lpwstr>
  </property>
</Properties>
</file>